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7"/>
  </p:notesMasterIdLst>
  <p:handoutMasterIdLst>
    <p:handoutMasterId r:id="rId8"/>
  </p:handoutMasterIdLst>
  <p:sldIdLst>
    <p:sldId id="371" r:id="rId5"/>
    <p:sldId id="370" r:id="rId6"/>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78235" autoAdjust="0"/>
  </p:normalViewPr>
  <p:slideViewPr>
    <p:cSldViewPr>
      <p:cViewPr varScale="1">
        <p:scale>
          <a:sx n="57" d="100"/>
          <a:sy n="57" d="100"/>
        </p:scale>
        <p:origin x="-1507" y="-82"/>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3/15/2018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3/15/2018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experiment we will be using channel 3 on the precision labs hardware.  First, set the jumpers as shown here.  Next, install</a:t>
            </a:r>
            <a:r>
              <a:rPr lang="en-US" baseline="0" dirty="0" smtClean="0"/>
              <a:t> the OPA320_Goodfilter2 coupon card into the channel 3 socket.  This is the amplifier that will not have an antialiasing filter.  Connect the PSI to the PLABS board using the SMA cable, and connect the PHI to the PLABS channel 3 connector.  Finally, connect the USB cables to the computer.  Pause and connect the hardware.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2919053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table summarizes the calculated, simulated, and measured results for this experiment.  Your measured results should be close to the example measurement, but you may see some difference.  Remember, to translate Sigma to an RMS noise voltage you multiply by the LSB bit width.  Comparing the total simulated noise to the example measurement shows that the two numbers compare very well.  Remember, there are many factors that impact noise, so you should not expect the results to match exactly.  Pause now and fill in your measurements.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1896093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Visio_Drawing1.vsdx"/><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 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7856112"/>
              </p:ext>
            </p:extLst>
          </p:nvPr>
        </p:nvGraphicFramePr>
        <p:xfrm>
          <a:off x="792163" y="1279525"/>
          <a:ext cx="13046075" cy="6188075"/>
        </p:xfrm>
        <a:graphic>
          <a:graphicData uri="http://schemas.openxmlformats.org/presentationml/2006/ole">
            <mc:AlternateContent xmlns:mc="http://schemas.openxmlformats.org/markup-compatibility/2006">
              <mc:Choice xmlns:v="urn:schemas-microsoft-com:vml" Requires="v">
                <p:oleObj spid="_x0000_s65538" name="Visio" r:id="rId5" imgW="13045476" imgH="6187536" progId="Visio.Drawing.15">
                  <p:embed/>
                </p:oleObj>
              </mc:Choice>
              <mc:Fallback>
                <p:oleObj name="Visio" r:id="rId5" imgW="13045476" imgH="6187536" progId="Visio.Drawing.15">
                  <p:embed/>
                  <p:pic>
                    <p:nvPicPr>
                      <p:cNvPr id="0" name=""/>
                      <p:cNvPicPr/>
                      <p:nvPr/>
                    </p:nvPicPr>
                    <p:blipFill>
                      <a:blip r:embed="rId6"/>
                      <a:stretch>
                        <a:fillRect/>
                      </a:stretch>
                    </p:blipFill>
                    <p:spPr>
                      <a:xfrm>
                        <a:off x="792163" y="1279525"/>
                        <a:ext cx="13046075" cy="6188075"/>
                      </a:xfrm>
                      <a:prstGeom prst="rect">
                        <a:avLst/>
                      </a:prstGeom>
                    </p:spPr>
                  </p:pic>
                </p:oleObj>
              </mc:Fallback>
            </mc:AlternateContent>
          </a:graphicData>
        </a:graphic>
      </p:graphicFrame>
    </p:spTree>
    <p:extLst>
      <p:ext uri="{BB962C8B-B14F-4D97-AF65-F5344CB8AC3E}">
        <p14:creationId xmlns:p14="http://schemas.microsoft.com/office/powerpoint/2010/main" val="12764444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469776087"/>
              </p:ext>
            </p:extLst>
          </p:nvPr>
        </p:nvGraphicFramePr>
        <p:xfrm>
          <a:off x="304800" y="1085478"/>
          <a:ext cx="13990320" cy="5772522"/>
        </p:xfrm>
        <a:graphic>
          <a:graphicData uri="http://schemas.openxmlformats.org/drawingml/2006/table">
            <a:tbl>
              <a:tblPr firstRow="1" bandRow="1">
                <a:tableStyleId>{5C22544A-7EE6-4342-B048-85BDC9FD1C3A}</a:tableStyleId>
              </a:tblPr>
              <a:tblGrid>
                <a:gridCol w="467304"/>
                <a:gridCol w="3647496"/>
                <a:gridCol w="1234440"/>
                <a:gridCol w="1234440"/>
                <a:gridCol w="1234440"/>
                <a:gridCol w="1234440"/>
                <a:gridCol w="1234440"/>
                <a:gridCol w="1234440"/>
                <a:gridCol w="1234440"/>
                <a:gridCol w="1234440"/>
              </a:tblGrid>
              <a:tr h="651882">
                <a:tc gridSpan="10">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err="1" smtClean="0"/>
                        <a:t>fsamp</a:t>
                      </a:r>
                      <a:r>
                        <a:rPr lang="en-US" sz="2400" b="1" baseline="0" dirty="0" smtClean="0"/>
                        <a:t> = 10kHz</a:t>
                      </a:r>
                    </a:p>
                  </a:txBody>
                  <a:tcPr>
                    <a:solidFill>
                      <a:schemeClr val="accent3"/>
                    </a:solidFill>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sz="2400" b="1" baseline="0" dirty="0" smtClean="0"/>
                    </a:p>
                  </a:txBody>
                  <a:tcPr>
                    <a:solidFill>
                      <a:schemeClr val="accent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r>
              <a:tr h="1218735">
                <a:tc gridSpan="4">
                  <a:txBody>
                    <a:bodyPr/>
                    <a:lstStyle/>
                    <a:p>
                      <a:r>
                        <a:rPr lang="en-US" sz="2400" b="1" dirty="0" smtClean="0">
                          <a:solidFill>
                            <a:schemeClr val="bg1"/>
                          </a:solidFill>
                        </a:rPr>
                        <a:t>Device</a:t>
                      </a:r>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gridSpan="2">
                  <a:txBody>
                    <a:bodyPr/>
                    <a:lstStyle/>
                    <a:p>
                      <a:r>
                        <a:rPr lang="en-US" sz="2400" b="1" dirty="0" smtClean="0">
                          <a:solidFill>
                            <a:schemeClr val="bg1"/>
                          </a:solidFill>
                        </a:rPr>
                        <a:t>Expected</a:t>
                      </a:r>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Example Measurements</a:t>
                      </a:r>
                      <a:endParaRPr lang="en-US" sz="2400" b="1" dirty="0" smtClean="0">
                        <a:solidFill>
                          <a:schemeClr val="bg1"/>
                        </a:solidFill>
                      </a:endParaRPr>
                    </a:p>
                    <a:p>
                      <a:endParaRPr lang="en-US" sz="2400" b="1" dirty="0">
                        <a:solidFill>
                          <a:schemeClr val="bg1"/>
                        </a:solidFill>
                      </a:endParaRPr>
                    </a:p>
                  </a:txBody>
                  <a:tcPr>
                    <a:solidFill>
                      <a:schemeClr val="accent4">
                        <a:lumMod val="60000"/>
                        <a:lumOff val="40000"/>
                      </a:schemeClr>
                    </a:solidFill>
                  </a:tcPr>
                </a:tc>
                <a:tc hMerge="1">
                  <a:txBody>
                    <a:bodyPr/>
                    <a:lstStyle/>
                    <a:p>
                      <a:endParaRPr lang="en-US" sz="18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Your Measurements</a:t>
                      </a:r>
                      <a:endParaRPr lang="en-US" sz="2400" b="1" dirty="0" smtClean="0">
                        <a:solidFill>
                          <a:schemeClr val="bg1"/>
                        </a:solidFill>
                      </a:endParaRPr>
                    </a:p>
                    <a:p>
                      <a:endParaRPr lang="en-US" sz="2400" b="1" dirty="0" smtClean="0">
                        <a:solidFill>
                          <a:schemeClr val="bg1"/>
                        </a:solidFill>
                      </a:endParaRPr>
                    </a:p>
                    <a:p>
                      <a:endParaRPr lang="en-US" sz="2400" b="1" dirty="0">
                        <a:solidFill>
                          <a:schemeClr val="bg1"/>
                        </a:solidFill>
                      </a:endParaRPr>
                    </a:p>
                  </a:txBody>
                  <a:tcPr>
                    <a:solidFill>
                      <a:srgbClr val="FF0000"/>
                    </a:solidFill>
                  </a:tcPr>
                </a:tc>
                <a:tc hMerge="1">
                  <a:txBody>
                    <a:bodyPr/>
                    <a:lstStyle/>
                    <a:p>
                      <a:endParaRPr lang="en-US" sz="1800" b="1" dirty="0">
                        <a:solidFill>
                          <a:schemeClr val="bg1"/>
                        </a:solidFill>
                      </a:endParaRPr>
                    </a:p>
                  </a:txBody>
                  <a:tcPr>
                    <a:solidFill>
                      <a:srgbClr val="FF0000"/>
                    </a:solidFill>
                  </a:tcPr>
                </a:tc>
              </a:tr>
              <a:tr h="651882">
                <a:tc>
                  <a:txBody>
                    <a:bodyPr/>
                    <a:lstStyle/>
                    <a:p>
                      <a:pPr algn="ctr"/>
                      <a:endParaRPr lang="en-US" sz="2400" dirty="0"/>
                    </a:p>
                  </a:txBody>
                  <a:tcPr/>
                </a:tc>
                <a:tc>
                  <a:txBody>
                    <a:bodyPr/>
                    <a:lstStyle/>
                    <a:p>
                      <a:pPr algn="ctr"/>
                      <a:r>
                        <a:rPr lang="en-US" sz="2400" dirty="0" smtClean="0"/>
                        <a:t>Device</a:t>
                      </a:r>
                      <a:endParaRPr lang="en-US" sz="2400" dirty="0"/>
                    </a:p>
                  </a:txBody>
                  <a:tcPr/>
                </a:tc>
                <a:tc>
                  <a:txBody>
                    <a:bodyPr/>
                    <a:lstStyle/>
                    <a:p>
                      <a:pPr algn="ctr"/>
                      <a:r>
                        <a:rPr lang="en-US" sz="2400" dirty="0" smtClean="0"/>
                        <a:t>f</a:t>
                      </a:r>
                      <a:r>
                        <a:rPr lang="en-US" sz="2400" baseline="-25000" dirty="0" smtClean="0"/>
                        <a:t>in</a:t>
                      </a:r>
                    </a:p>
                    <a:p>
                      <a:pPr algn="ctr"/>
                      <a:r>
                        <a:rPr lang="en-US" sz="2400" dirty="0" smtClean="0"/>
                        <a:t>(kHz)</a:t>
                      </a:r>
                      <a:endParaRPr lang="en-US" sz="2400" dirty="0"/>
                    </a:p>
                  </a:txBody>
                  <a:tcPr/>
                </a:tc>
                <a:tc>
                  <a:txBody>
                    <a:bodyPr/>
                    <a:lstStyle/>
                    <a:p>
                      <a:pPr algn="ctr"/>
                      <a:r>
                        <a:rPr lang="en-US" sz="2400" dirty="0" smtClean="0"/>
                        <a:t>V</a:t>
                      </a:r>
                      <a:r>
                        <a:rPr lang="en-US" sz="2400" baseline="-25000" dirty="0" smtClean="0"/>
                        <a:t>in</a:t>
                      </a:r>
                    </a:p>
                    <a:p>
                      <a:pPr algn="ctr"/>
                      <a:r>
                        <a:rPr lang="en-US" sz="2400" dirty="0" smtClean="0"/>
                        <a:t>(V)</a:t>
                      </a:r>
                      <a:endParaRPr lang="en-US" sz="2400" dirty="0"/>
                    </a:p>
                  </a:txBody>
                  <a:tcPr/>
                </a:tc>
                <a:tc>
                  <a:txBody>
                    <a:bodyPr/>
                    <a:lstStyle/>
                    <a:p>
                      <a:pPr algn="ctr"/>
                      <a:r>
                        <a:rPr lang="en-US" sz="2400" dirty="0" err="1" smtClean="0"/>
                        <a:t>f</a:t>
                      </a:r>
                      <a:r>
                        <a:rPr lang="en-US" sz="2400" baseline="-25000" dirty="0" err="1" smtClean="0"/>
                        <a:t>meas</a:t>
                      </a:r>
                      <a:endParaRPr lang="en-US" sz="2400" baseline="-25000" dirty="0" smtClean="0"/>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(kHz)</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err="1" smtClean="0"/>
                        <a:t>V</a:t>
                      </a:r>
                      <a:r>
                        <a:rPr lang="en-US" sz="2400" baseline="-25000" dirty="0" err="1" smtClean="0"/>
                        <a:t>adc</a:t>
                      </a:r>
                      <a:r>
                        <a:rPr lang="en-US" sz="2400" dirty="0" smtClean="0"/>
                        <a:t> (</a:t>
                      </a:r>
                      <a:r>
                        <a:rPr lang="en-US" sz="2400" dirty="0" err="1" smtClean="0"/>
                        <a:t>Vpp</a:t>
                      </a:r>
                      <a:r>
                        <a:rPr lang="en-US" sz="2400" dirty="0" smtClean="0"/>
                        <a:t>)</a:t>
                      </a:r>
                    </a:p>
                  </a:txBody>
                  <a:tcPr/>
                </a:tc>
                <a:tc>
                  <a:txBody>
                    <a:bodyPr/>
                    <a:lstStyle/>
                    <a:p>
                      <a:pPr algn="ctr"/>
                      <a:r>
                        <a:rPr lang="en-US" sz="2400" dirty="0" err="1" smtClean="0"/>
                        <a:t>f</a:t>
                      </a:r>
                      <a:r>
                        <a:rPr lang="en-US" sz="2400" baseline="-25000" dirty="0" err="1" smtClean="0"/>
                        <a:t>meas</a:t>
                      </a:r>
                      <a:endParaRPr lang="en-US" sz="2400" baseline="-25000" dirty="0" smtClean="0"/>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(kHz)</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err="1" smtClean="0"/>
                        <a:t>V</a:t>
                      </a:r>
                      <a:r>
                        <a:rPr lang="en-US" sz="2400" baseline="-25000" dirty="0" err="1" smtClean="0"/>
                        <a:t>adc</a:t>
                      </a:r>
                      <a:r>
                        <a:rPr lang="en-US" sz="2400" dirty="0" smtClean="0"/>
                        <a:t> (</a:t>
                      </a:r>
                      <a:r>
                        <a:rPr lang="en-US" sz="2400" dirty="0" err="1" smtClean="0"/>
                        <a:t>Vpp</a:t>
                      </a:r>
                      <a:r>
                        <a:rPr lang="en-US" sz="2400" dirty="0" smtClean="0"/>
                        <a:t>)</a:t>
                      </a:r>
                    </a:p>
                  </a:txBody>
                  <a:tcPr>
                    <a:solidFill>
                      <a:schemeClr val="accent4">
                        <a:lumMod val="20000"/>
                        <a:lumOff val="80000"/>
                      </a:schemeClr>
                    </a:solidFill>
                  </a:tcPr>
                </a:tc>
                <a:tc>
                  <a:txBody>
                    <a:bodyPr/>
                    <a:lstStyle/>
                    <a:p>
                      <a:pPr algn="ctr"/>
                      <a:r>
                        <a:rPr lang="en-US" sz="2400" dirty="0" err="1" smtClean="0"/>
                        <a:t>f</a:t>
                      </a:r>
                      <a:r>
                        <a:rPr lang="en-US" sz="2400" baseline="-25000" dirty="0" err="1" smtClean="0"/>
                        <a:t>meas</a:t>
                      </a:r>
                      <a:endParaRPr lang="en-US" sz="2400" baseline="-25000" dirty="0" smtClean="0"/>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(kHz)</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err="1" smtClean="0"/>
                        <a:t>V</a:t>
                      </a:r>
                      <a:r>
                        <a:rPr lang="en-US" sz="2400" baseline="-25000" dirty="0" err="1" smtClean="0"/>
                        <a:t>adc</a:t>
                      </a:r>
                      <a:r>
                        <a:rPr lang="en-US" sz="2400" dirty="0" smtClean="0"/>
                        <a:t> (</a:t>
                      </a:r>
                      <a:r>
                        <a:rPr lang="en-US" sz="2400" dirty="0" err="1" smtClean="0"/>
                        <a:t>Vpp</a:t>
                      </a:r>
                      <a:r>
                        <a:rPr lang="en-US" sz="2400" dirty="0" smtClean="0"/>
                        <a:t>)</a:t>
                      </a:r>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OPA320 Good</a:t>
                      </a:r>
                      <a:r>
                        <a:rPr lang="en-US" sz="2400" baseline="0" dirty="0" smtClean="0"/>
                        <a:t> filter2</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0.1</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2.9</a:t>
                      </a:r>
                    </a:p>
                  </a:txBody>
                  <a:tcPr/>
                </a:tc>
                <a:tc>
                  <a:txBody>
                    <a:bodyPr/>
                    <a:lstStyle/>
                    <a:p>
                      <a:pPr algn="ctr"/>
                      <a:r>
                        <a:rPr lang="en-US" sz="2400" dirty="0" smtClean="0"/>
                        <a:t>0.1</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2.9</a:t>
                      </a:r>
                    </a:p>
                  </a:txBody>
                  <a:tcPr/>
                </a:tc>
                <a:tc>
                  <a:txBody>
                    <a:bodyPr/>
                    <a:lstStyle/>
                    <a:p>
                      <a:pPr algn="ctr"/>
                      <a:r>
                        <a:rPr lang="en-US" sz="2400" dirty="0" smtClean="0"/>
                        <a:t>0.1</a:t>
                      </a:r>
                      <a:endParaRPr lang="en-US" sz="2400" dirty="0"/>
                    </a:p>
                  </a:txBody>
                  <a:tcPr>
                    <a:solidFill>
                      <a:schemeClr val="accent4">
                        <a:lumMod val="40000"/>
                        <a:lumOff val="60000"/>
                      </a:schemeClr>
                    </a:solidFill>
                  </a:tcPr>
                </a:tc>
                <a:tc>
                  <a:txBody>
                    <a:bodyPr/>
                    <a:lstStyle/>
                    <a:p>
                      <a:pPr algn="ctr"/>
                      <a:r>
                        <a:rPr lang="en-US" sz="2400" dirty="0" smtClean="0">
                          <a:solidFill>
                            <a:schemeClr val="tx1"/>
                          </a:solidFill>
                        </a:rPr>
                        <a:t>2.748</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OPA320 Good</a:t>
                      </a:r>
                      <a:r>
                        <a:rPr lang="en-US" sz="2400" baseline="0" dirty="0" smtClean="0"/>
                        <a:t> filter2</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10.1</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2.9</a:t>
                      </a:r>
                    </a:p>
                  </a:txBody>
                  <a:tcPr/>
                </a:tc>
                <a:tc>
                  <a:txBody>
                    <a:bodyPr/>
                    <a:lstStyle/>
                    <a:p>
                      <a:pPr algn="ctr"/>
                      <a:r>
                        <a:rPr lang="en-US" sz="2400" dirty="0" smtClean="0"/>
                        <a:t>0.1</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2.9</a:t>
                      </a:r>
                    </a:p>
                  </a:txBody>
                  <a:tcPr/>
                </a:tc>
                <a:tc>
                  <a:txBody>
                    <a:bodyPr/>
                    <a:lstStyle/>
                    <a:p>
                      <a:pPr algn="ctr"/>
                      <a:r>
                        <a:rPr lang="en-US" sz="2400" dirty="0" smtClean="0"/>
                        <a:t>0.1</a:t>
                      </a:r>
                      <a:endParaRPr lang="en-US" sz="2400" dirty="0"/>
                    </a:p>
                  </a:txBody>
                  <a:tcPr>
                    <a:solidFill>
                      <a:schemeClr val="bg1">
                        <a:lumMod val="85000"/>
                      </a:schemeClr>
                    </a:solidFill>
                  </a:tcPr>
                </a:tc>
                <a:tc>
                  <a:txBody>
                    <a:bodyPr/>
                    <a:lstStyle/>
                    <a:p>
                      <a:pPr algn="ctr"/>
                      <a:r>
                        <a:rPr lang="en-US" sz="2400" dirty="0" smtClean="0">
                          <a:solidFill>
                            <a:schemeClr val="tx1"/>
                          </a:solidFill>
                        </a:rPr>
                        <a:t>2.729</a:t>
                      </a:r>
                      <a:endParaRPr lang="en-US" sz="2400" dirty="0"/>
                    </a:p>
                  </a:txBody>
                  <a:tcPr>
                    <a:solidFill>
                      <a:schemeClr val="bg1">
                        <a:lumMod val="85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Sallen-Key</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0.1</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2.9</a:t>
                      </a:r>
                    </a:p>
                  </a:txBody>
                  <a:tcPr/>
                </a:tc>
                <a:tc>
                  <a:txBody>
                    <a:bodyPr/>
                    <a:lstStyle/>
                    <a:p>
                      <a:pPr algn="ctr"/>
                      <a:r>
                        <a:rPr lang="en-US" sz="2400" dirty="0" smtClean="0"/>
                        <a:t>0.1</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2.9</a:t>
                      </a:r>
                    </a:p>
                  </a:txBody>
                  <a:tcPr/>
                </a:tc>
                <a:tc>
                  <a:txBody>
                    <a:bodyPr/>
                    <a:lstStyle/>
                    <a:p>
                      <a:pPr algn="ctr"/>
                      <a:r>
                        <a:rPr lang="en-US" sz="2400" dirty="0" smtClean="0"/>
                        <a:t>0.1</a:t>
                      </a:r>
                      <a:endParaRPr lang="en-US" sz="2400" dirty="0"/>
                    </a:p>
                  </a:txBody>
                  <a:tcPr>
                    <a:solidFill>
                      <a:schemeClr val="accent4">
                        <a:lumMod val="40000"/>
                        <a:lumOff val="60000"/>
                      </a:schemeClr>
                    </a:solidFill>
                  </a:tcPr>
                </a:tc>
                <a:tc>
                  <a:txBody>
                    <a:bodyPr/>
                    <a:lstStyle/>
                    <a:p>
                      <a:pPr algn="ctr"/>
                      <a:r>
                        <a:rPr lang="en-US" sz="2400" dirty="0" smtClean="0"/>
                        <a:t>2.711</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Sallen-Key</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10.1</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2.9</a:t>
                      </a:r>
                    </a:p>
                  </a:txBody>
                  <a:tcPr/>
                </a:tc>
                <a:tc>
                  <a:txBody>
                    <a:bodyPr/>
                    <a:lstStyle/>
                    <a:p>
                      <a:pPr algn="ctr"/>
                      <a:r>
                        <a:rPr lang="en-US" sz="2400" dirty="0" smtClean="0"/>
                        <a:t>0.1</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11.6m</a:t>
                      </a:r>
                    </a:p>
                  </a:txBody>
                  <a:tcPr/>
                </a:tc>
                <a:tc>
                  <a:txBody>
                    <a:bodyPr/>
                    <a:lstStyle/>
                    <a:p>
                      <a:pPr algn="ctr"/>
                      <a:r>
                        <a:rPr lang="en-US" sz="2400" dirty="0" smtClean="0"/>
                        <a:t>0.1</a:t>
                      </a:r>
                      <a:endParaRPr lang="en-US" sz="2400" dirty="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12m</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Sallen-Key (test design)</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5.1</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0.02</a:t>
                      </a:r>
                    </a:p>
                  </a:txBody>
                  <a:tcPr/>
                </a:tc>
                <a:tc>
                  <a:txBody>
                    <a:bodyPr/>
                    <a:lstStyle/>
                    <a:p>
                      <a:pPr algn="ctr"/>
                      <a:r>
                        <a:rPr lang="en-US" sz="2400" dirty="0" smtClean="0"/>
                        <a:t>4.9</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0.0</a:t>
                      </a:r>
                    </a:p>
                  </a:txBody>
                  <a:tcPr/>
                </a:tc>
                <a:tc>
                  <a:txBody>
                    <a:bodyPr/>
                    <a:lstStyle/>
                    <a:p>
                      <a:pPr algn="ctr"/>
                      <a:r>
                        <a:rPr lang="en-US" sz="2400" dirty="0" smtClean="0"/>
                        <a:t>-</a:t>
                      </a:r>
                      <a:r>
                        <a:rPr lang="en-US" sz="2400" dirty="0" err="1" smtClean="0"/>
                        <a:t>na</a:t>
                      </a:r>
                      <a:r>
                        <a:rPr lang="en-US" sz="2400" dirty="0" smtClean="0"/>
                        <a:t>-</a:t>
                      </a:r>
                      <a:endParaRPr lang="en-US" sz="2400" dirty="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2m</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6</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Sallen-Key (test</a:t>
                      </a:r>
                      <a:r>
                        <a:rPr lang="en-US" sz="2400" baseline="0" dirty="0" smtClean="0"/>
                        <a:t> design)</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5.1</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2.9</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4.9</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44.4m</a:t>
                      </a:r>
                    </a:p>
                  </a:txBody>
                  <a:tcPr/>
                </a:tc>
                <a:tc>
                  <a:txBody>
                    <a:bodyPr/>
                    <a:lstStyle/>
                    <a:p>
                      <a:pPr algn="ctr"/>
                      <a:r>
                        <a:rPr lang="en-US" sz="2400" dirty="0" smtClean="0"/>
                        <a:t>4.9</a:t>
                      </a:r>
                      <a:endParaRPr lang="en-US" sz="2400" dirty="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45m</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bl>
          </a:graphicData>
        </a:graphic>
      </p:graphicFrame>
      <p:sp>
        <p:nvSpPr>
          <p:cNvPr id="2" name="Title 1"/>
          <p:cNvSpPr>
            <a:spLocks noGrp="1"/>
          </p:cNvSpPr>
          <p:nvPr>
            <p:ph type="title"/>
          </p:nvPr>
        </p:nvSpPr>
        <p:spPr/>
        <p:txBody>
          <a:bodyPr/>
          <a:lstStyle/>
          <a:p>
            <a:r>
              <a:rPr lang="en-US" dirty="0"/>
              <a:t>Measured vs Expected Results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a:t>
            </a:fld>
            <a:endParaRPr lang="en-US"/>
          </a:p>
        </p:txBody>
      </p:sp>
      <p:sp>
        <p:nvSpPr>
          <p:cNvPr id="11" name="Rounded Rectangle 10"/>
          <p:cNvSpPr/>
          <p:nvPr/>
        </p:nvSpPr>
        <p:spPr>
          <a:xfrm>
            <a:off x="8839200" y="342900"/>
            <a:ext cx="51816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Your results should show the same trend as the expected result but the specific values will differ.</a:t>
            </a:r>
            <a:endParaRPr lang="en-US" sz="2400" dirty="0">
              <a:solidFill>
                <a:schemeClr val="tx1"/>
              </a:solidFill>
            </a:endParaRPr>
          </a:p>
        </p:txBody>
      </p:sp>
    </p:spTree>
    <p:extLst>
      <p:ext uri="{BB962C8B-B14F-4D97-AF65-F5344CB8AC3E}">
        <p14:creationId xmlns:p14="http://schemas.microsoft.com/office/powerpoint/2010/main" val="394703885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41ED3A77-EC22-42A8-B9FA-65E2D1E14490}">
  <ds:schemaRefs>
    <ds:schemaRef ds:uri="http://purl.org/dc/terms/"/>
    <ds:schemaRef ds:uri="http://schemas.microsoft.com/office/2006/documentManagement/types"/>
    <ds:schemaRef ds:uri="http://www.w3.org/XML/1998/namespace"/>
    <ds:schemaRef ds:uri="http://schemas.openxmlformats.org/package/2006/metadata/core-properties"/>
    <ds:schemaRef ds:uri="http://purl.org/dc/dcmitype/"/>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26534</TotalTime>
  <Words>318</Words>
  <Application>Microsoft Office PowerPoint</Application>
  <PresentationFormat>Custom</PresentationFormat>
  <Paragraphs>76</Paragraphs>
  <Slides>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4" baseType="lpstr">
      <vt:lpstr>FinalPowerpoint</vt:lpstr>
      <vt:lpstr>Visio</vt:lpstr>
      <vt:lpstr>Connect the hardware</vt:lpstr>
      <vt:lpstr>Measured vs Expected Results</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733</cp:revision>
  <cp:lastPrinted>2017-03-22T20:22:26Z</cp:lastPrinted>
  <dcterms:created xsi:type="dcterms:W3CDTF">2014-01-16T17:03:53Z</dcterms:created>
  <dcterms:modified xsi:type="dcterms:W3CDTF">2018-03-15T19:40:16Z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